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78" y="-15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C76F074-325C-4037-BF5E-86CD84C5F6C3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ECCC12E-104A-447F-9755-5D8E66F2300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0445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smtClean="0">
              <a:latin typeface="Times New Roman" charset="0"/>
              <a:ea typeface="ＭＳ Ｐゴシック" pitchFamily="-110" charset="-128"/>
            </a:endParaRPr>
          </a:p>
        </p:txBody>
      </p:sp>
      <p:sp>
        <p:nvSpPr>
          <p:cNvPr id="104452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9pPr>
          </a:lstStyle>
          <a:p>
            <a:fld id="{2B9173A1-4E41-422A-8CB4-CC0210ABD34B}" type="slidenum">
              <a:rPr lang="en-US" sz="1200"/>
              <a:pPr/>
              <a:t>5</a:t>
            </a:fld>
            <a:endParaRPr lang="en-US" sz="120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47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0547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smtClean="0">
              <a:latin typeface="Times New Roman" charset="0"/>
              <a:ea typeface="ＭＳ Ｐゴシック" pitchFamily="-110" charset="-128"/>
            </a:endParaRPr>
          </a:p>
        </p:txBody>
      </p:sp>
      <p:sp>
        <p:nvSpPr>
          <p:cNvPr id="10547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9pPr>
          </a:lstStyle>
          <a:p>
            <a:fld id="{9803E487-6D48-49B4-8BA5-1546F80CC840}" type="slidenum">
              <a:rPr lang="en-US" sz="1200"/>
              <a:pPr/>
              <a:t>6</a:t>
            </a:fld>
            <a:endParaRPr lang="en-US" sz="120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0649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smtClean="0">
              <a:latin typeface="Times New Roman" charset="0"/>
              <a:ea typeface="ＭＳ Ｐゴシック" pitchFamily="-110" charset="-128"/>
            </a:endParaRPr>
          </a:p>
        </p:txBody>
      </p:sp>
      <p:sp>
        <p:nvSpPr>
          <p:cNvPr id="10650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itchFamily="-110" charset="0"/>
                <a:ea typeface="ＭＳ Ｐゴシック" pitchFamily="-110" charset="-128"/>
              </a:defRPr>
            </a:lvl9pPr>
          </a:lstStyle>
          <a:p>
            <a:fld id="{7F055956-36C4-4E72-B406-679FEE3C3D5A}" type="slidenum">
              <a:rPr lang="en-US" sz="1200"/>
              <a:pPr/>
              <a:t>7</a:t>
            </a:fld>
            <a:endParaRPr lang="en-US" sz="120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7F68FD-DE54-4678-86E1-46D3A0EDCFAB}" type="datetimeFigureOut">
              <a:rPr lang="en-US" smtClean="0"/>
              <a:pPr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19986F-AA36-4216-8C42-368C393A4BD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utismoutreach.ca/elearning/fct" TargetMode="Externa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457200"/>
            <a:ext cx="7458634" cy="1713464"/>
          </a:xfrm>
          <a:solidFill>
            <a:schemeClr val="bg1"/>
          </a:solidFill>
        </p:spPr>
        <p:txBody>
          <a:bodyPr>
            <a:normAutofit fontScale="90000"/>
          </a:bodyPr>
          <a:lstStyle/>
          <a:p>
            <a:r>
              <a:rPr lang="en-US" sz="3600" b="1" dirty="0">
                <a:solidFill>
                  <a:srgbClr val="94C600"/>
                </a:solidFill>
              </a:rPr>
              <a:t>Functional Communication Training (FCT)</a:t>
            </a:r>
            <a:br>
              <a:rPr lang="en-US" sz="3600" b="1" dirty="0">
                <a:solidFill>
                  <a:srgbClr val="94C600"/>
                </a:solidFill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828800"/>
            <a:ext cx="8839200" cy="4876800"/>
          </a:xfrm>
          <a:solidFill>
            <a:schemeClr val="bg1"/>
          </a:solidFill>
        </p:spPr>
        <p:txBody>
          <a:bodyPr>
            <a:normAutofit/>
          </a:bodyPr>
          <a:lstStyle/>
          <a:p>
            <a:r>
              <a:rPr lang="en-US" sz="4400" dirty="0"/>
              <a:t>Functional communication training is based on the hypothesis that problem behavior such as tantrums may be a form of communication. </a:t>
            </a:r>
            <a:endParaRPr lang="en-US" sz="4400" dirty="0" smtClean="0"/>
          </a:p>
        </p:txBody>
      </p:sp>
    </p:spTree>
    <p:extLst>
      <p:ext uri="{BB962C8B-B14F-4D97-AF65-F5344CB8AC3E}">
        <p14:creationId xmlns:p14="http://schemas.microsoft.com/office/powerpoint/2010/main" xmlns="" val="1203576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457200"/>
            <a:ext cx="7458634" cy="1713464"/>
          </a:xfrm>
          <a:solidFill>
            <a:schemeClr val="bg1"/>
          </a:solidFill>
        </p:spPr>
        <p:txBody>
          <a:bodyPr>
            <a:normAutofit fontScale="90000"/>
          </a:bodyPr>
          <a:lstStyle/>
          <a:p>
            <a:r>
              <a:rPr lang="en-US" sz="3600" b="1" dirty="0">
                <a:solidFill>
                  <a:srgbClr val="94C600"/>
                </a:solidFill>
              </a:rPr>
              <a:t>Functional Communication Training (FCT)</a:t>
            </a:r>
            <a:br>
              <a:rPr lang="en-US" sz="3600" b="1" dirty="0">
                <a:solidFill>
                  <a:srgbClr val="94C600"/>
                </a:solidFill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676400"/>
            <a:ext cx="8686800" cy="5181600"/>
          </a:xfrm>
          <a:solidFill>
            <a:schemeClr val="bg1"/>
          </a:solidFill>
        </p:spPr>
        <p:txBody>
          <a:bodyPr>
            <a:normAutofit fontScale="92500" lnSpcReduction="10000"/>
          </a:bodyPr>
          <a:lstStyle/>
          <a:p>
            <a:pPr marL="68580" indent="0">
              <a:buNone/>
            </a:pPr>
            <a:endParaRPr lang="en-US" dirty="0" smtClean="0"/>
          </a:p>
          <a:p>
            <a:r>
              <a:rPr lang="en-US" dirty="0" smtClean="0"/>
              <a:t>It </a:t>
            </a:r>
            <a:r>
              <a:rPr lang="en-US" dirty="0"/>
              <a:t>involves two components: </a:t>
            </a:r>
            <a:endParaRPr lang="en-US" dirty="0" smtClean="0"/>
          </a:p>
          <a:p>
            <a:pPr lvl="1"/>
            <a:r>
              <a:rPr lang="en-US" dirty="0" smtClean="0"/>
              <a:t>1</a:t>
            </a:r>
            <a:r>
              <a:rPr lang="en-US" dirty="0"/>
              <a:t>) identifying the function or purpose of an individual’s non-productive behavior (e.g., tantrum) by conducting a functional behavior assessment (see entry), and </a:t>
            </a:r>
            <a:endParaRPr lang="en-US" dirty="0" smtClean="0"/>
          </a:p>
          <a:p>
            <a:pPr lvl="1"/>
            <a:r>
              <a:rPr lang="en-US" dirty="0" smtClean="0"/>
              <a:t>2</a:t>
            </a:r>
            <a:r>
              <a:rPr lang="en-US" dirty="0"/>
              <a:t>) teaching an appropriate communication skill that may serve the same purpose for the individual. For example, if the function of an individual’s tantrum behavior has been identified primarily as a way to get out of doing some difficult task, then the instructor might teach the child to instead ask for a break by speaking, pointing, or gesturing when a task becomes challenging, rather than </a:t>
            </a:r>
            <a:r>
              <a:rPr lang="en-US" dirty="0" err="1"/>
              <a:t>tantrumming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xmlns="" val="41141885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52400"/>
            <a:ext cx="7024744" cy="1143000"/>
          </a:xfrm>
          <a:solidFill>
            <a:schemeClr val="bg1"/>
          </a:solidFill>
        </p:spPr>
        <p:txBody>
          <a:bodyPr/>
          <a:lstStyle/>
          <a:p>
            <a:r>
              <a:rPr lang="en-US" b="1" dirty="0"/>
              <a:t>Research Summary</a:t>
            </a:r>
            <a:r>
              <a:rPr lang="en-US" dirty="0"/>
              <a:t>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600200"/>
            <a:ext cx="8839200" cy="5257800"/>
          </a:xfrm>
          <a:solidFill>
            <a:schemeClr val="bg1"/>
          </a:solidFill>
        </p:spPr>
        <p:txBody>
          <a:bodyPr>
            <a:normAutofit lnSpcReduction="10000"/>
          </a:bodyPr>
          <a:lstStyle/>
          <a:p>
            <a:r>
              <a:rPr lang="en-US" dirty="0" smtClean="0"/>
              <a:t>Research </a:t>
            </a:r>
            <a:r>
              <a:rPr lang="en-US" dirty="0"/>
              <a:t>indicates that functional communication training can reduce challenging behavior and increases communication in children with autism. </a:t>
            </a:r>
            <a:endParaRPr lang="en-US" dirty="0" smtClean="0"/>
          </a:p>
          <a:p>
            <a:r>
              <a:rPr lang="en-US" dirty="0" smtClean="0"/>
              <a:t>It </a:t>
            </a:r>
            <a:r>
              <a:rPr lang="en-US" dirty="0"/>
              <a:t>may be particularly effective when combined with other behavior reductive strategies such as withholding reinforcement for challenging behavior and providing reinforcement for alternative behaviors. </a:t>
            </a:r>
            <a:endParaRPr lang="en-US" dirty="0" smtClean="0"/>
          </a:p>
          <a:p>
            <a:r>
              <a:rPr lang="en-US" dirty="0" smtClean="0"/>
              <a:t>However</a:t>
            </a:r>
            <a:r>
              <a:rPr lang="en-US" dirty="0"/>
              <a:t>, it may be difficult to identify appropriate communication skills and alternative behaviors to reinforce.</a:t>
            </a:r>
          </a:p>
        </p:txBody>
      </p:sp>
    </p:spTree>
    <p:extLst>
      <p:ext uri="{BB962C8B-B14F-4D97-AF65-F5344CB8AC3E}">
        <p14:creationId xmlns:p14="http://schemas.microsoft.com/office/powerpoint/2010/main" xmlns="" val="18777580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027664"/>
            <a:ext cx="8001000" cy="1143000"/>
          </a:xfrm>
          <a:solidFill>
            <a:schemeClr val="bg1"/>
          </a:solidFill>
        </p:spPr>
        <p:txBody>
          <a:bodyPr>
            <a:normAutofit fontScale="90000"/>
          </a:bodyPr>
          <a:lstStyle/>
          <a:p>
            <a:r>
              <a:rPr lang="en-US" dirty="0">
                <a:hlinkClick r:id="rId2"/>
              </a:rPr>
              <a:t>http://www.autismoutreach.ca/elearning/fct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2581985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9538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609600" y="1295400"/>
            <a:ext cx="7165975" cy="990600"/>
          </a:xfrm>
        </p:spPr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>
                <a:ea typeface="+mj-ea"/>
                <a:cs typeface="+mj-cs"/>
              </a:rPr>
              <a:t>FUNCTIONAL COMMUNICATION TRAINING:  COMPONENTS</a:t>
            </a:r>
          </a:p>
        </p:txBody>
      </p:sp>
      <p:sp>
        <p:nvSpPr>
          <p:cNvPr id="51203" name="Rectangle 3"/>
          <p:cNvSpPr>
            <a:spLocks noGrp="1" noRot="1" noChangeArrowheads="1"/>
          </p:cNvSpPr>
          <p:nvPr>
            <p:ph sz="quarter" idx="1"/>
          </p:nvPr>
        </p:nvSpPr>
        <p:spPr>
          <a:xfrm>
            <a:off x="457200" y="2394065"/>
            <a:ext cx="7924800" cy="4495800"/>
          </a:xfrm>
          <a:solidFill>
            <a:schemeClr val="bg1"/>
          </a:solidFill>
        </p:spPr>
        <p:txBody>
          <a:bodyPr/>
          <a:lstStyle/>
          <a:p>
            <a:pPr marL="609600" indent="-609600">
              <a:buFontTx/>
              <a:buAutoNum type="arabicPeriod"/>
              <a:defRPr/>
            </a:pPr>
            <a:endParaRPr lang="en-US" dirty="0">
              <a:ea typeface="+mn-ea"/>
              <a:cs typeface="+mn-cs"/>
            </a:endParaRPr>
          </a:p>
          <a:p>
            <a:pPr marL="609600" indent="-609600">
              <a:buFontTx/>
              <a:buAutoNum type="arabicPeriod"/>
              <a:defRPr/>
            </a:pPr>
            <a:r>
              <a:rPr lang="en-US" dirty="0">
                <a:ea typeface="+mn-ea"/>
                <a:cs typeface="+mn-cs"/>
              </a:rPr>
              <a:t>Define the target behavior.</a:t>
            </a:r>
          </a:p>
          <a:p>
            <a:pPr marL="609600" indent="-609600">
              <a:buFontTx/>
              <a:buAutoNum type="arabicPeriod"/>
              <a:defRPr/>
            </a:pPr>
            <a:r>
              <a:rPr lang="en-US" dirty="0">
                <a:ea typeface="+mn-ea"/>
                <a:cs typeface="+mn-cs"/>
              </a:rPr>
              <a:t>Conduct a functional assessment/analysis to determine communicative intent.</a:t>
            </a:r>
          </a:p>
          <a:p>
            <a:pPr marL="609600" indent="-609600">
              <a:buFontTx/>
              <a:buAutoNum type="arabicPeriod"/>
              <a:defRPr/>
            </a:pPr>
            <a:r>
              <a:rPr lang="en-US" dirty="0">
                <a:ea typeface="+mn-ea"/>
                <a:cs typeface="+mn-cs"/>
              </a:rPr>
              <a:t>Identify a functionally equivalent communicative response.</a:t>
            </a:r>
          </a:p>
          <a:p>
            <a:pPr marL="609600" indent="-609600">
              <a:buFontTx/>
              <a:buAutoNum type="arabicPeriod"/>
              <a:defRPr/>
            </a:pPr>
            <a:r>
              <a:rPr lang="en-US" dirty="0">
                <a:ea typeface="+mn-ea"/>
                <a:cs typeface="+mn-cs"/>
              </a:rPr>
              <a:t>Identify potential </a:t>
            </a:r>
            <a:r>
              <a:rPr lang="en-US" dirty="0" err="1">
                <a:ea typeface="+mn-ea"/>
                <a:cs typeface="+mn-cs"/>
              </a:rPr>
              <a:t>reinforcers</a:t>
            </a:r>
            <a:r>
              <a:rPr lang="en-US" dirty="0">
                <a:ea typeface="+mn-ea"/>
                <a:cs typeface="+mn-cs"/>
              </a:rPr>
              <a:t>.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62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609600" y="304800"/>
            <a:ext cx="7089775" cy="1981200"/>
          </a:xfrm>
        </p:spPr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>
                <a:ea typeface="+mj-ea"/>
                <a:cs typeface="+mj-cs"/>
              </a:rPr>
              <a:t>FUNCTIONAL COMMUNICATION TRAINING:  COMPONENTS</a:t>
            </a:r>
          </a:p>
        </p:txBody>
      </p:sp>
      <p:sp>
        <p:nvSpPr>
          <p:cNvPr id="45059" name="Rectangle 3"/>
          <p:cNvSpPr>
            <a:spLocks noGrp="1" noRot="1" noChangeArrowheads="1"/>
          </p:cNvSpPr>
          <p:nvPr>
            <p:ph sz="quarter" idx="1"/>
          </p:nvPr>
        </p:nvSpPr>
        <p:spPr>
          <a:xfrm>
            <a:off x="762000" y="2514600"/>
            <a:ext cx="8004175" cy="3581400"/>
          </a:xfrm>
        </p:spPr>
        <p:txBody>
          <a:bodyPr>
            <a:normAutofit lnSpcReduction="10000"/>
          </a:bodyPr>
          <a:lstStyle/>
          <a:p>
            <a:pPr marL="609600" indent="-609600">
              <a:buFontTx/>
              <a:buAutoNum type="arabicPeriod" startAt="5"/>
            </a:pPr>
            <a:endParaRPr lang="en-US" dirty="0" smtClean="0">
              <a:ea typeface="ＭＳ Ｐゴシック" pitchFamily="-110" charset="-128"/>
            </a:endParaRPr>
          </a:p>
          <a:p>
            <a:pPr marL="609600" indent="-609600">
              <a:buFontTx/>
              <a:buAutoNum type="arabicPeriod" startAt="5"/>
            </a:pPr>
            <a:r>
              <a:rPr lang="en-US" dirty="0" smtClean="0">
                <a:ea typeface="ＭＳ Ｐゴシック" pitchFamily="-110" charset="-128"/>
              </a:rPr>
              <a:t>Identify the communication methods for child’s response</a:t>
            </a:r>
          </a:p>
          <a:p>
            <a:pPr marL="609600" indent="-609600">
              <a:buFontTx/>
              <a:buNone/>
            </a:pPr>
            <a:r>
              <a:rPr lang="en-US" dirty="0" smtClean="0">
                <a:ea typeface="ＭＳ Ｐゴシック" pitchFamily="-110" charset="-128"/>
              </a:rPr>
              <a:t>	a. verbal</a:t>
            </a:r>
          </a:p>
          <a:p>
            <a:pPr marL="609600" indent="-609600">
              <a:buFontTx/>
              <a:buNone/>
            </a:pPr>
            <a:r>
              <a:rPr lang="en-US" dirty="0" smtClean="0">
                <a:ea typeface="ＭＳ Ｐゴシック" pitchFamily="-110" charset="-128"/>
              </a:rPr>
              <a:t>	b. gestural (sign, picture symbol)</a:t>
            </a:r>
          </a:p>
          <a:p>
            <a:pPr marL="609600" indent="-609600">
              <a:buFontTx/>
              <a:buNone/>
            </a:pPr>
            <a:r>
              <a:rPr lang="en-US" dirty="0" smtClean="0">
                <a:ea typeface="ＭＳ Ｐゴシック" pitchFamily="-110" charset="-128"/>
              </a:rPr>
              <a:t>	c. mechanical (tape recorded messages augmentative devices).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1586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609600" y="152400"/>
            <a:ext cx="7089775" cy="1981200"/>
          </a:xfrm>
        </p:spPr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>
                <a:ea typeface="+mj-ea"/>
                <a:cs typeface="+mj-cs"/>
              </a:rPr>
              <a:t>FUNCTIONAL COMMUNICATION TRAINING:  COMPONENTS</a:t>
            </a:r>
          </a:p>
        </p:txBody>
      </p:sp>
      <p:sp>
        <p:nvSpPr>
          <p:cNvPr id="53251" name="Rectangle 3"/>
          <p:cNvSpPr>
            <a:spLocks noGrp="1" noRot="1" noChangeArrowheads="1"/>
          </p:cNvSpPr>
          <p:nvPr>
            <p:ph sz="quarter" idx="1"/>
          </p:nvPr>
        </p:nvSpPr>
        <p:spPr>
          <a:xfrm>
            <a:off x="457200" y="2362200"/>
            <a:ext cx="8308975" cy="3733800"/>
          </a:xfrm>
        </p:spPr>
        <p:txBody>
          <a:bodyPr>
            <a:normAutofit fontScale="92500"/>
          </a:bodyPr>
          <a:lstStyle/>
          <a:p>
            <a:pPr marL="609600" indent="-609600">
              <a:buFontTx/>
              <a:buAutoNum type="arabicPeriod" startAt="6"/>
              <a:defRPr/>
            </a:pPr>
            <a:endParaRPr lang="en-US" dirty="0">
              <a:ea typeface="+mn-ea"/>
              <a:cs typeface="+mn-cs"/>
            </a:endParaRPr>
          </a:p>
          <a:p>
            <a:pPr marL="609600" indent="-609600">
              <a:buFontTx/>
              <a:buAutoNum type="arabicPeriod" startAt="6"/>
              <a:defRPr/>
            </a:pPr>
            <a:r>
              <a:rPr lang="en-US" dirty="0">
                <a:ea typeface="+mn-ea"/>
                <a:cs typeface="+mn-cs"/>
              </a:rPr>
              <a:t>Teach the desired, appropriate communicative alternative in analog and real-life situations.  Provide contingent functional outcomes.</a:t>
            </a:r>
          </a:p>
          <a:p>
            <a:pPr marL="609600" indent="-609600">
              <a:buFontTx/>
              <a:buAutoNum type="arabicPeriod" startAt="6"/>
              <a:defRPr/>
            </a:pPr>
            <a:r>
              <a:rPr lang="en-US" dirty="0">
                <a:ea typeface="+mn-ea"/>
                <a:cs typeface="+mn-cs"/>
              </a:rPr>
              <a:t>Evaluate efficacy of procedures systematically, and make modifications as needed. 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287</Words>
  <Application>Microsoft Office PowerPoint</Application>
  <PresentationFormat>On-screen Show (4:3)</PresentationFormat>
  <Paragraphs>31</Paragraphs>
  <Slides>7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Functional Communication Training (FCT) </vt:lpstr>
      <vt:lpstr>Functional Communication Training (FCT) </vt:lpstr>
      <vt:lpstr>Research Summary:</vt:lpstr>
      <vt:lpstr>http://www.autismoutreach.ca/elearning/fct</vt:lpstr>
      <vt:lpstr>FUNCTIONAL COMMUNICATION TRAINING:  COMPONENTS</vt:lpstr>
      <vt:lpstr>FUNCTIONAL COMMUNICATION TRAINING:  COMPONENTS</vt:lpstr>
      <vt:lpstr>FUNCTIONAL COMMUNICATION TRAINING:  COMPONENTS</vt:lpstr>
    </vt:vector>
  </TitlesOfParts>
  <Company>EGPS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prakovic</dc:creator>
  <cp:lastModifiedBy>prakovic</cp:lastModifiedBy>
  <cp:revision>2</cp:revision>
  <dcterms:created xsi:type="dcterms:W3CDTF">2012-01-24T15:45:47Z</dcterms:created>
  <dcterms:modified xsi:type="dcterms:W3CDTF">2012-01-24T15:50:33Z</dcterms:modified>
</cp:coreProperties>
</file>

<file path=docProps/thumbnail.jpeg>
</file>